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525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7" r:id="rId10"/>
    <p:sldId id="527" r:id="rId11"/>
    <p:sldId id="265" r:id="rId12"/>
    <p:sldId id="317" r:id="rId13"/>
    <p:sldId id="318" r:id="rId14"/>
    <p:sldId id="528" r:id="rId15"/>
    <p:sldId id="342" r:id="rId16"/>
    <p:sldId id="258" r:id="rId17"/>
    <p:sldId id="343" r:id="rId18"/>
    <p:sldId id="485" r:id="rId19"/>
    <p:sldId id="478" r:id="rId20"/>
    <p:sldId id="444" r:id="rId21"/>
    <p:sldId id="445" r:id="rId22"/>
    <p:sldId id="465" r:id="rId23"/>
    <p:sldId id="358" r:id="rId24"/>
    <p:sldId id="522" r:id="rId25"/>
    <p:sldId id="268" r:id="rId26"/>
    <p:sldId id="526" r:id="rId27"/>
    <p:sldId id="529" r:id="rId28"/>
    <p:sldId id="447" r:id="rId29"/>
    <p:sldId id="452" r:id="rId30"/>
    <p:sldId id="532" r:id="rId31"/>
    <p:sldId id="521" r:id="rId32"/>
    <p:sldId id="291" r:id="rId33"/>
    <p:sldId id="533" r:id="rId34"/>
    <p:sldId id="386" r:id="rId35"/>
    <p:sldId id="387" r:id="rId36"/>
    <p:sldId id="388" r:id="rId37"/>
    <p:sldId id="293" r:id="rId38"/>
    <p:sldId id="489" r:id="rId39"/>
    <p:sldId id="494" r:id="rId40"/>
    <p:sldId id="389" r:id="rId41"/>
    <p:sldId id="505" r:id="rId42"/>
    <p:sldId id="534" r:id="rId43"/>
    <p:sldId id="537" r:id="rId44"/>
    <p:sldId id="480" r:id="rId45"/>
    <p:sldId id="508" r:id="rId46"/>
    <p:sldId id="509" r:id="rId47"/>
    <p:sldId id="510" r:id="rId48"/>
    <p:sldId id="511" r:id="rId49"/>
    <p:sldId id="512" r:id="rId50"/>
    <p:sldId id="514" r:id="rId51"/>
    <p:sldId id="535" r:id="rId52"/>
    <p:sldId id="538" r:id="rId53"/>
    <p:sldId id="539" r:id="rId54"/>
    <p:sldId id="541" r:id="rId55"/>
    <p:sldId id="540" r:id="rId56"/>
    <p:sldId id="469" r:id="rId57"/>
    <p:sldId id="390" r:id="rId58"/>
    <p:sldId id="457" r:id="rId59"/>
    <p:sldId id="542" r:id="rId60"/>
    <p:sldId id="520" r:id="rId61"/>
    <p:sldId id="426" r:id="rId62"/>
    <p:sldId id="427" r:id="rId63"/>
    <p:sldId id="488" r:id="rId64"/>
    <p:sldId id="392" r:id="rId65"/>
    <p:sldId id="433" r:id="rId66"/>
    <p:sldId id="434" r:id="rId67"/>
    <p:sldId id="435" r:id="rId68"/>
    <p:sldId id="462" r:id="rId69"/>
    <p:sldId id="436" r:id="rId70"/>
    <p:sldId id="499" r:id="rId71"/>
    <p:sldId id="498" r:id="rId72"/>
    <p:sldId id="496" r:id="rId73"/>
    <p:sldId id="523" r:id="rId74"/>
    <p:sldId id="473" r:id="rId75"/>
    <p:sldId id="437" r:id="rId76"/>
    <p:sldId id="500" r:id="rId77"/>
    <p:sldId id="482" r:id="rId78"/>
    <p:sldId id="484" r:id="rId79"/>
    <p:sldId id="545" r:id="rId80"/>
    <p:sldId id="543" r:id="rId81"/>
    <p:sldId id="547" r:id="rId82"/>
    <p:sldId id="544" r:id="rId83"/>
    <p:sldId id="546" r:id="rId84"/>
    <p:sldId id="548" r:id="rId85"/>
    <p:sldId id="305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09051"/>
    <a:srgbClr val="FF0000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15"/>
    <p:restoredTop sz="94737"/>
  </p:normalViewPr>
  <p:slideViewPr>
    <p:cSldViewPr snapToGrid="0" snapToObjects="1" showGuides="1">
      <p:cViewPr varScale="1">
        <p:scale>
          <a:sx n="96" d="100"/>
          <a:sy n="96" d="100"/>
        </p:scale>
        <p:origin x="200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35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9.tiff"/><Relationship Id="rId7" Type="http://schemas.openxmlformats.org/officeDocument/2006/relationships/image" Target="../media/image1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3.tiff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3.tiff"/><Relationship Id="rId10" Type="http://schemas.openxmlformats.org/officeDocument/2006/relationships/image" Target="../media/image8.tiff"/><Relationship Id="rId4" Type="http://schemas.openxmlformats.org/officeDocument/2006/relationships/image" Target="../media/image11.tiff"/><Relationship Id="rId9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tiff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tif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10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12.tiff"/><Relationship Id="rId4" Type="http://schemas.openxmlformats.org/officeDocument/2006/relationships/image" Target="../media/image10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if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tiff"/><Relationship Id="rId4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(null)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8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3.tiff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Using optimality theory to understand big questions in plant ecophysiology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620" y="3820006"/>
            <a:ext cx="6108758" cy="2236237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Texas Tech University</a:t>
            </a:r>
          </a:p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nick.smith@ttu.edu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; @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nick_greg_smith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29F9D-7570-C449-86BD-CE901B6146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3670" y="5539595"/>
            <a:ext cx="363488" cy="2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8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9377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495" y="4406493"/>
            <a:ext cx="3372322" cy="2245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278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words: plants impact </a:t>
            </a:r>
            <a:r>
              <a:rPr lang="en-US" dirty="0">
                <a:solidFill>
                  <a:srgbClr val="7030A0"/>
                </a:solidFill>
              </a:rPr>
              <a:t>ecosystem services…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15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…including climate!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10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…including climate!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58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24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Current lab group</a:t>
            </a:r>
          </a:p>
          <a:p>
            <a:pPr lvl="1"/>
            <a:r>
              <a:rPr lang="en-US" sz="1600" dirty="0"/>
              <a:t>Jeff </a:t>
            </a:r>
            <a:r>
              <a:rPr lang="en-US" sz="1600" dirty="0" err="1"/>
              <a:t>Chieppa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Brad </a:t>
            </a:r>
            <a:r>
              <a:rPr lang="en-US" sz="1600" dirty="0" err="1"/>
              <a:t>Posch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Evan </a:t>
            </a:r>
            <a:r>
              <a:rPr lang="en-US" sz="1600" dirty="0" err="1"/>
              <a:t>Perkowski</a:t>
            </a:r>
            <a:r>
              <a:rPr lang="en-US" sz="1600" dirty="0"/>
              <a:t> (PhD student)</a:t>
            </a:r>
          </a:p>
          <a:p>
            <a:pPr lvl="1"/>
            <a:r>
              <a:rPr lang="en-US" sz="1600" dirty="0" err="1"/>
              <a:t>Zinny</a:t>
            </a:r>
            <a:r>
              <a:rPr lang="en-US" sz="1600" dirty="0"/>
              <a:t> </a:t>
            </a:r>
            <a:r>
              <a:rPr lang="en-US" sz="1600" dirty="0" err="1"/>
              <a:t>Ezekannagha</a:t>
            </a:r>
            <a:r>
              <a:rPr lang="en-US" sz="1600" dirty="0"/>
              <a:t> (PhD student)</a:t>
            </a:r>
          </a:p>
          <a:p>
            <a:pPr lvl="1"/>
            <a:r>
              <a:rPr lang="en-US" sz="1600" dirty="0"/>
              <a:t>Risa </a:t>
            </a:r>
            <a:r>
              <a:rPr lang="en-US" sz="1600" dirty="0" err="1"/>
              <a:t>McNellis</a:t>
            </a:r>
            <a:r>
              <a:rPr lang="en-US" sz="1600" dirty="0"/>
              <a:t> (MS; now lab tech)</a:t>
            </a:r>
          </a:p>
          <a:p>
            <a:pPr lvl="1"/>
            <a:r>
              <a:rPr lang="en-US" sz="1600" dirty="0"/>
              <a:t>Morgan </a:t>
            </a:r>
            <a:r>
              <a:rPr lang="en-US" sz="1600" dirty="0" err="1"/>
              <a:t>Appell</a:t>
            </a:r>
            <a:r>
              <a:rPr lang="en-US" sz="1600" dirty="0"/>
              <a:t> (undergrad)</a:t>
            </a:r>
          </a:p>
          <a:p>
            <a:pPr lvl="1"/>
            <a:r>
              <a:rPr lang="en-US" sz="1600" dirty="0"/>
              <a:t>Joseph </a:t>
            </a:r>
            <a:r>
              <a:rPr lang="en-US" sz="1600" dirty="0" err="1"/>
              <a:t>Terrones</a:t>
            </a:r>
            <a:r>
              <a:rPr lang="en-US" sz="1600" dirty="0"/>
              <a:t> (undergrad)</a:t>
            </a:r>
          </a:p>
          <a:p>
            <a:r>
              <a:rPr lang="en-US" sz="1800" dirty="0"/>
              <a:t>Former lab group</a:t>
            </a:r>
          </a:p>
          <a:p>
            <a:pPr lvl="1"/>
            <a:r>
              <a:rPr lang="en-US" sz="1600" dirty="0" err="1"/>
              <a:t>Lizz</a:t>
            </a:r>
            <a:r>
              <a:rPr lang="en-US" sz="1600" dirty="0"/>
              <a:t> Waring (postdoc; now Asst. Prof at Northeastern State U)</a:t>
            </a:r>
          </a:p>
          <a:p>
            <a:pPr lvl="1"/>
            <a:r>
              <a:rPr lang="en-US" sz="1600" dirty="0"/>
              <a:t>Helen Scott (MS; now in industry and PhD student at BU)</a:t>
            </a:r>
          </a:p>
          <a:p>
            <a:pPr lvl="1"/>
            <a:r>
              <a:rPr lang="en-US" sz="1600" dirty="0"/>
              <a:t>Jorge Ochoa (undergrad; now working for the Army)</a:t>
            </a:r>
          </a:p>
          <a:p>
            <a:pPr lvl="1"/>
            <a:r>
              <a:rPr lang="en-US" sz="1600" dirty="0"/>
              <a:t>Jose Villeda (undergrad; now in industry)</a:t>
            </a:r>
          </a:p>
          <a:p>
            <a:pPr lvl="1"/>
            <a:r>
              <a:rPr lang="en-US" sz="1600" dirty="0"/>
              <a:t>Leah Ortiz (undergrad; now in industry)</a:t>
            </a:r>
          </a:p>
          <a:p>
            <a:r>
              <a:rPr lang="en-US" sz="1800" dirty="0"/>
              <a:t>Collaborators at TTU and around the world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498" y="4163619"/>
            <a:ext cx="2684459" cy="201334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57516F-14C3-D34B-93F6-93984158B85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800006-FD9F-2441-B98D-858CC16ED72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DE4855-5607-8148-9B09-2F091BEC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8957" y="1475163"/>
            <a:ext cx="3046213" cy="2284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562" y="1475163"/>
            <a:ext cx="2855757" cy="21418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440" y="4386469"/>
            <a:ext cx="2994991" cy="22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87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models for photosynthesis exist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acclimate to environmental conditions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EB5687-BFBD-1F47-98C8-C9E30CCEA3B9}"/>
              </a:ext>
            </a:extLst>
          </p:cNvPr>
          <p:cNvCxnSpPr>
            <a:cxnSpLocks/>
          </p:cNvCxnSpPr>
          <p:nvPr/>
        </p:nvCxnSpPr>
        <p:spPr>
          <a:xfrm>
            <a:off x="3646714" y="2039779"/>
            <a:ext cx="0" cy="3867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D38192-D1F4-6243-BDA9-267C7E7E82EB}"/>
              </a:ext>
            </a:extLst>
          </p:cNvPr>
          <p:cNvCxnSpPr>
            <a:cxnSpLocks/>
          </p:cNvCxnSpPr>
          <p:nvPr/>
        </p:nvCxnSpPr>
        <p:spPr>
          <a:xfrm>
            <a:off x="3646714" y="5906869"/>
            <a:ext cx="58397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A654A8-0CFD-9544-9402-080B4F391CD5}"/>
              </a:ext>
            </a:extLst>
          </p:cNvPr>
          <p:cNvGrpSpPr/>
          <p:nvPr/>
        </p:nvGrpSpPr>
        <p:grpSpPr>
          <a:xfrm>
            <a:off x="3637189" y="5917378"/>
            <a:ext cx="6257925" cy="410621"/>
            <a:chOff x="1964448" y="7325709"/>
            <a:chExt cx="6257925" cy="4106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8FCCA0-DAA2-8E44-901B-1481E8EA01DA}"/>
                </a:ext>
              </a:extLst>
            </p:cNvPr>
            <p:cNvSpPr txBox="1"/>
            <p:nvPr/>
          </p:nvSpPr>
          <p:spPr>
            <a:xfrm>
              <a:off x="1964448" y="7325710"/>
              <a:ext cx="10433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Seconds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EA254E-7A50-4945-A3AC-488F7263CFF7}"/>
                </a:ext>
              </a:extLst>
            </p:cNvPr>
            <p:cNvSpPr txBox="1"/>
            <p:nvPr/>
          </p:nvSpPr>
          <p:spPr>
            <a:xfrm>
              <a:off x="4155198" y="7325709"/>
              <a:ext cx="674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Days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2466D-DCAF-824E-97D8-39A9CB71422A}"/>
                </a:ext>
              </a:extLst>
            </p:cNvPr>
            <p:cNvSpPr txBox="1"/>
            <p:nvPr/>
          </p:nvSpPr>
          <p:spPr>
            <a:xfrm>
              <a:off x="5041023" y="7325710"/>
              <a:ext cx="729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Years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955124-EC00-B84F-A49E-F8682791B593}"/>
                </a:ext>
              </a:extLst>
            </p:cNvPr>
            <p:cNvSpPr txBox="1"/>
            <p:nvPr/>
          </p:nvSpPr>
          <p:spPr>
            <a:xfrm>
              <a:off x="5876925" y="7336220"/>
              <a:ext cx="10642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Decades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43BA8F-D649-D346-B617-BFD5A2D25270}"/>
                </a:ext>
              </a:extLst>
            </p:cNvPr>
            <p:cNvSpPr txBox="1"/>
            <p:nvPr/>
          </p:nvSpPr>
          <p:spPr>
            <a:xfrm>
              <a:off x="3040773" y="7325710"/>
              <a:ext cx="1045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Minutes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EF76BF-A310-FF4D-8F68-61BB0EDBD0B7}"/>
                </a:ext>
              </a:extLst>
            </p:cNvPr>
            <p:cNvSpPr txBox="1"/>
            <p:nvPr/>
          </p:nvSpPr>
          <p:spPr>
            <a:xfrm>
              <a:off x="7041409" y="7335294"/>
              <a:ext cx="1180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Centuries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D36BEB-52A9-6A43-BD40-31E11D48D8E8}"/>
              </a:ext>
            </a:extLst>
          </p:cNvPr>
          <p:cNvGrpSpPr/>
          <p:nvPr/>
        </p:nvGrpSpPr>
        <p:grpSpPr>
          <a:xfrm>
            <a:off x="2421001" y="1845232"/>
            <a:ext cx="1312090" cy="3765096"/>
            <a:chOff x="758859" y="2426214"/>
            <a:chExt cx="1312090" cy="376509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94399-D765-9245-869D-A924891E778E}"/>
                </a:ext>
              </a:extLst>
            </p:cNvPr>
            <p:cNvSpPr txBox="1"/>
            <p:nvPr/>
          </p:nvSpPr>
          <p:spPr>
            <a:xfrm>
              <a:off x="758859" y="2426214"/>
              <a:ext cx="13120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Population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89F9C1-6689-1540-9043-A459B022C547}"/>
                </a:ext>
              </a:extLst>
            </p:cNvPr>
            <p:cNvSpPr txBox="1"/>
            <p:nvPr/>
          </p:nvSpPr>
          <p:spPr>
            <a:xfrm>
              <a:off x="1310056" y="3334444"/>
              <a:ext cx="71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Plant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89BC9A-12ED-6742-AD17-FB8BC8A6A87F}"/>
                </a:ext>
              </a:extLst>
            </p:cNvPr>
            <p:cNvSpPr txBox="1"/>
            <p:nvPr/>
          </p:nvSpPr>
          <p:spPr>
            <a:xfrm>
              <a:off x="1386153" y="4529490"/>
              <a:ext cx="620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Leaf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3C44AB-4D2C-974C-BFFE-077F4F89E952}"/>
                </a:ext>
              </a:extLst>
            </p:cNvPr>
            <p:cNvSpPr txBox="1"/>
            <p:nvPr/>
          </p:nvSpPr>
          <p:spPr>
            <a:xfrm>
              <a:off x="1414904" y="5791200"/>
              <a:ext cx="567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Cell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0EE2753-E6A9-B640-9F66-22ACB6AAA218}"/>
              </a:ext>
            </a:extLst>
          </p:cNvPr>
          <p:cNvSpPr txBox="1"/>
          <p:nvPr/>
        </p:nvSpPr>
        <p:spPr>
          <a:xfrm>
            <a:off x="5170714" y="6211669"/>
            <a:ext cx="300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Response 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73CDB7-0A31-6D49-9B28-06B85968DF7A}"/>
              </a:ext>
            </a:extLst>
          </p:cNvPr>
          <p:cNvSpPr txBox="1"/>
          <p:nvPr/>
        </p:nvSpPr>
        <p:spPr>
          <a:xfrm>
            <a:off x="1732217" y="1908595"/>
            <a:ext cx="738664" cy="355789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600" b="1" dirty="0"/>
              <a:t>Level of operation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83CFE7-57FE-984E-91CD-5E0D9C2FE92B}"/>
              </a:ext>
            </a:extLst>
          </p:cNvPr>
          <p:cNvSpPr/>
          <p:nvPr/>
        </p:nvSpPr>
        <p:spPr>
          <a:xfrm>
            <a:off x="3691497" y="4027714"/>
            <a:ext cx="1860217" cy="1872789"/>
          </a:xfrm>
          <a:prstGeom prst="rect">
            <a:avLst/>
          </a:prstGeom>
          <a:solidFill>
            <a:srgbClr val="1C1C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Instantaneous response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58A19B-DD2F-194B-91E8-45D89C648512}"/>
              </a:ext>
            </a:extLst>
          </p:cNvPr>
          <p:cNvSpPr/>
          <p:nvPr/>
        </p:nvSpPr>
        <p:spPr>
          <a:xfrm>
            <a:off x="5161265" y="2867128"/>
            <a:ext cx="1552500" cy="15306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Acclimation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5600F3-9781-1840-97C5-A726D2D72D9F}"/>
              </a:ext>
            </a:extLst>
          </p:cNvPr>
          <p:cNvSpPr/>
          <p:nvPr/>
        </p:nvSpPr>
        <p:spPr>
          <a:xfrm>
            <a:off x="7192736" y="1974468"/>
            <a:ext cx="2133599" cy="1156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Adaptation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EEC22-F870-D843-BC08-700E5394B580}"/>
              </a:ext>
            </a:extLst>
          </p:cNvPr>
          <p:cNvSpPr txBox="1"/>
          <p:nvPr/>
        </p:nvSpPr>
        <p:spPr>
          <a:xfrm>
            <a:off x="9776980" y="6465580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(2013)</a:t>
            </a:r>
          </a:p>
        </p:txBody>
      </p:sp>
    </p:spTree>
    <p:extLst>
      <p:ext uri="{BB962C8B-B14F-4D97-AF65-F5344CB8AC3E}">
        <p14:creationId xmlns:p14="http://schemas.microsoft.com/office/powerpoint/2010/main" val="474692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acclimation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65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CO</a:t>
            </a:r>
            <a:r>
              <a:rPr lang="en-US" sz="2400" baseline="-250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Light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Temperature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climate…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the mechanisms underlying photosynthetic acclimation are not well known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631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24" y="2265528"/>
            <a:ext cx="10515600" cy="1678674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Solution</a:t>
            </a:r>
            <a:r>
              <a:rPr lang="en-US" sz="4800" dirty="0"/>
              <a:t>: A testable, theoretical model!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3923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515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Optimization: </a:t>
            </a:r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02060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5371"/>
            <a:ext cx="10515600" cy="4021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[TALK TO ME LATER ABOUT THE MATHS]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7397AC1-E209-744A-9B6B-C712996F9AAE}"/>
              </a:ext>
            </a:extLst>
          </p:cNvPr>
          <p:cNvSpPr txBox="1"/>
          <p:nvPr/>
        </p:nvSpPr>
        <p:spPr>
          <a:xfrm>
            <a:off x="1162950" y="4166167"/>
            <a:ext cx="986609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Wright et al. (2003). </a:t>
            </a:r>
            <a:r>
              <a:rPr lang="en-US" sz="2800" i="1" dirty="0"/>
              <a:t>American Naturalist</a:t>
            </a:r>
            <a:endParaRPr lang="en-US" sz="2800" dirty="0"/>
          </a:p>
          <a:p>
            <a:r>
              <a:rPr lang="en-US" sz="2800" dirty="0"/>
              <a:t>Prentice et al. (2014). </a:t>
            </a:r>
            <a:r>
              <a:rPr lang="en-US" sz="2800" i="1" dirty="0"/>
              <a:t>Ecology Letters</a:t>
            </a:r>
            <a:endParaRPr lang="en-US" sz="2800" dirty="0"/>
          </a:p>
          <a:p>
            <a:r>
              <a:rPr lang="en-US" sz="2800" dirty="0"/>
              <a:t>Wang et al. (2017). </a:t>
            </a:r>
            <a:r>
              <a:rPr lang="en-US" sz="2800" i="1" dirty="0"/>
              <a:t>Nature Plants</a:t>
            </a:r>
            <a:endParaRPr lang="en-US" sz="2800" dirty="0"/>
          </a:p>
          <a:p>
            <a:r>
              <a:rPr lang="en-US" sz="2800" dirty="0"/>
              <a:t>Smith et al. (2019). </a:t>
            </a:r>
            <a:r>
              <a:rPr lang="en-US" sz="2800" i="1" dirty="0"/>
              <a:t>Ecology Letters</a:t>
            </a:r>
            <a:endParaRPr lang="en-US" sz="2800" dirty="0"/>
          </a:p>
          <a:p>
            <a:r>
              <a:rPr lang="en-US" sz="2800" dirty="0"/>
              <a:t>Stocker et al. (2019). </a:t>
            </a:r>
            <a:r>
              <a:rPr lang="en-US" sz="2800" i="1" dirty="0"/>
              <a:t>Geoscientific Model Development Discussion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4769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518" y="2036656"/>
            <a:ext cx="6878356" cy="3377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36096-E1CB-AD49-B595-B79EE03510D7}"/>
              </a:ext>
            </a:extLst>
          </p:cNvPr>
          <p:cNvSpPr txBox="1"/>
          <p:nvPr/>
        </p:nvSpPr>
        <p:spPr>
          <a:xfrm rot="5400000">
            <a:off x="7286948" y="3418495"/>
            <a:ext cx="326954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Trait of interest*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6283CA-A6A6-924C-8EE9-CB2088CA9EF2}"/>
              </a:ext>
            </a:extLst>
          </p:cNvPr>
          <p:cNvSpPr txBox="1"/>
          <p:nvPr/>
        </p:nvSpPr>
        <p:spPr>
          <a:xfrm>
            <a:off x="6882745" y="6027003"/>
            <a:ext cx="5309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*Traits include: investment in photosynthetic machinery (e.g., </a:t>
            </a:r>
            <a:r>
              <a:rPr lang="en-US" sz="1600" dirty="0" err="1"/>
              <a:t>Vcmax</a:t>
            </a:r>
            <a:r>
              <a:rPr lang="en-US" sz="1600" dirty="0"/>
              <a:t>, </a:t>
            </a:r>
            <a:r>
              <a:rPr lang="en-US" sz="1600" dirty="0" err="1"/>
              <a:t>Jmax</a:t>
            </a:r>
            <a:r>
              <a:rPr lang="en-US" sz="1600" dirty="0"/>
              <a:t>), investment in leaf construction (e.g., LMA), nutrient use (e.g., leaf N)</a:t>
            </a:r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0362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17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from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6B91E-4187-1544-8491-29DCFAD27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011893"/>
                </a:solidFill>
              </a:rPr>
              <a:t>Use added nitrogen to increase photosynthetic enzymes to maintain rates of photosynthesis at a lower water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011893"/>
                </a:solidFill>
              </a:rPr>
              <a:t>Use added nitrogen to increase biomass without a change in photosynthetic traits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7F199F-3585-314D-8ED2-0EE9B8B808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443445-6F66-8C46-AF22-C843FEA8FC3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4B332B-EC03-8844-A341-BC673B8B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6779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from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6653E2E-F8C8-3B40-A9BB-E74358423B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7576" y="1625594"/>
            <a:ext cx="3856847" cy="48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70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8F9D-E9B0-504D-B85B-70D6F4AC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test it experimentally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B42CC-DF30-5245-B714-C9737B1FFC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73381" y="2118327"/>
            <a:ext cx="4936580" cy="3702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A567E8-AC0A-5747-B0F9-B07296F978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02874" y="2147168"/>
            <a:ext cx="5167312" cy="38754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E11D45-1F19-8C4C-914B-05AD7CEFFD3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D689E9-FA5D-B345-A159-25E71A271AE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F3C0BF-FB52-2045-AF1D-42EC339F7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5767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1850571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DEEB0-6000-7548-B947-6D9746C6C455}"/>
              </a:ext>
            </a:extLst>
          </p:cNvPr>
          <p:cNvSpPr/>
          <p:nvPr/>
        </p:nvSpPr>
        <p:spPr>
          <a:xfrm>
            <a:off x="6607628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05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6618514" y="2489478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4CE4C-B030-4345-8DCF-0D1583BE883B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</p:spTree>
    <p:extLst>
      <p:ext uri="{BB962C8B-B14F-4D97-AF65-F5344CB8AC3E}">
        <p14:creationId xmlns:p14="http://schemas.microsoft.com/office/powerpoint/2010/main" val="40538274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</p:spTree>
    <p:extLst>
      <p:ext uri="{BB962C8B-B14F-4D97-AF65-F5344CB8AC3E}">
        <p14:creationId xmlns:p14="http://schemas.microsoft.com/office/powerpoint/2010/main" val="2669958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BE2F-B926-1C43-BFBA-72717F5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greenhouse experiments translate to the field?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13D7-3207-6740-9B30-D0029BE74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A3A65-3DBC-8E41-A69E-2CF55B503A5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96788D-0CF6-354D-AC41-086BA6ACE79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16B740-B785-B547-AAEC-9BFA171C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2431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A8447-1C9F-9943-AE44-D6396E3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08" y="514619"/>
            <a:ext cx="6848031" cy="2054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17F1D-EB47-E040-9E46-E06EC6BDCB13}"/>
              </a:ext>
            </a:extLst>
          </p:cNvPr>
          <p:cNvSpPr txBox="1"/>
          <p:nvPr/>
        </p:nvSpPr>
        <p:spPr>
          <a:xfrm>
            <a:off x="772885" y="3429000"/>
            <a:ext cx="10461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Grassland soil nutrient addition network: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Leaf area index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Per-leaf-area nitrogen (photosynthetic proxy)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48EA42-EA94-8B45-9F19-EE46CB1E741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28C15B-AAF7-CD4B-8051-AE29CD723F1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3AC3B9-CDAF-DA46-83DA-2242B0C2E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3740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969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Globally, </a:t>
            </a:r>
            <a:r>
              <a:rPr lang="en-US" dirty="0">
                <a:solidFill>
                  <a:srgbClr val="00B050"/>
                </a:solidFill>
              </a:rPr>
              <a:t>soil N addition </a:t>
            </a:r>
            <a:r>
              <a:rPr lang="en-US" dirty="0"/>
              <a:t>has little impact on leaf N relative to plant traits (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) and the environment (</a:t>
            </a:r>
            <a:r>
              <a:rPr lang="en-US" dirty="0">
                <a:solidFill>
                  <a:srgbClr val="FF0000"/>
                </a:solidFill>
              </a:rPr>
              <a:t>†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11893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5C9FC4C-97C9-6442-A8AA-470CC43B28D0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48BA1-E754-C141-9088-4443509DFF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3250" y="2024662"/>
            <a:ext cx="5831687" cy="34484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9A22F2-92DA-E849-968E-DCA9EE1911DB}"/>
              </a:ext>
            </a:extLst>
          </p:cNvPr>
          <p:cNvSpPr txBox="1"/>
          <p:nvPr/>
        </p:nvSpPr>
        <p:spPr>
          <a:xfrm>
            <a:off x="4227444" y="3833762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9D9F27-81AE-D240-B04F-B9FBF0275A3B}"/>
              </a:ext>
            </a:extLst>
          </p:cNvPr>
          <p:cNvSpPr txBox="1"/>
          <p:nvPr/>
        </p:nvSpPr>
        <p:spPr>
          <a:xfrm>
            <a:off x="6621190" y="403042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F42CA3-396D-B144-ABA5-14DCAE63A763}"/>
              </a:ext>
            </a:extLst>
          </p:cNvPr>
          <p:cNvSpPr txBox="1"/>
          <p:nvPr/>
        </p:nvSpPr>
        <p:spPr>
          <a:xfrm>
            <a:off x="5466521" y="4916480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78A4E7-2713-5641-86E6-C70B20626AD1}"/>
              </a:ext>
            </a:extLst>
          </p:cNvPr>
          <p:cNvSpPr txBox="1"/>
          <p:nvPr/>
        </p:nvSpPr>
        <p:spPr>
          <a:xfrm>
            <a:off x="6052199" y="495568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39E4B6-E1EB-5C4B-B062-AF1249BF7036}"/>
              </a:ext>
            </a:extLst>
          </p:cNvPr>
          <p:cNvSpPr txBox="1"/>
          <p:nvPr/>
        </p:nvSpPr>
        <p:spPr>
          <a:xfrm>
            <a:off x="6149008" y="3027849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†</a:t>
            </a:r>
            <a:endParaRPr lang="en-US" sz="4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6FFAB4-639F-134A-9BAD-DB994BF54DC4}"/>
              </a:ext>
            </a:extLst>
          </p:cNvPr>
          <p:cNvSpPr txBox="1"/>
          <p:nvPr/>
        </p:nvSpPr>
        <p:spPr>
          <a:xfrm>
            <a:off x="6989576" y="4384369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†</a:t>
            </a:r>
            <a:endParaRPr lang="en-US" sz="4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AD76F8-C843-634E-A8C6-D5ACBE2ED071}"/>
              </a:ext>
            </a:extLst>
          </p:cNvPr>
          <p:cNvSpPr/>
          <p:nvPr/>
        </p:nvSpPr>
        <p:spPr>
          <a:xfrm>
            <a:off x="6491743" y="4916480"/>
            <a:ext cx="497833" cy="556668"/>
          </a:xfrm>
          <a:prstGeom prst="rect">
            <a:avLst/>
          </a:prstGeom>
          <a:noFill/>
          <a:ln w="76200"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06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Climate and leaf traits alone can predict leaf N globally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5C9FC4C-97C9-6442-A8AA-470CC43B28D0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079FF9-FFE0-B74B-BD9F-B0C058DCFD9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055" y="1887177"/>
            <a:ext cx="6427889" cy="398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366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from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6B91E-4187-1544-8491-29DCFAD27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011893"/>
                </a:solidFill>
              </a:rPr>
              <a:t>Use added nitrogen to increase photosynthetic enzymes to maintain rates of photosynthesis at a lower water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011893"/>
                </a:solidFill>
              </a:rPr>
              <a:t>Use added nitrogen to increase biomass without a change in photosynthetic traits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7F199F-3585-314D-8ED2-0EE9B8B808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443445-6F66-8C46-AF22-C843FEA8FC3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4B332B-EC03-8844-A341-BC673B8B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9775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from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6653E2E-F8C8-3B40-A9BB-E74358423B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7576" y="1625594"/>
            <a:ext cx="3856847" cy="48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95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plant allocation to leaf N dependent on allocation to biomass?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44B587-CEAC-CA41-B83F-41D08632400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690688"/>
            <a:ext cx="5943600" cy="512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7CE07-2E92-6949-97CD-20D7ABED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99820-11D5-974E-9C0F-1FAB60F0CCB2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3FF12-1989-6A4F-B466-1DFCAA727E9C}"/>
              </a:ext>
            </a:extLst>
          </p:cNvPr>
          <p:cNvSpPr/>
          <p:nvPr/>
        </p:nvSpPr>
        <p:spPr>
          <a:xfrm>
            <a:off x="3790122" y="1789043"/>
            <a:ext cx="5181600" cy="45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756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To see a leaf N response to soil N there must be (1) added investment to leaves and (2) small investment to biomass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44B587-CEAC-CA41-B83F-41D08632400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690688"/>
            <a:ext cx="5943600" cy="512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7CE07-2E92-6949-97CD-20D7ABED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99820-11D5-974E-9C0F-1FAB60F0CCB2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846022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Generally no, plants respond to added nutrients by increasing leaf area, but this is complicated by whole-plant allocation decisions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conditions?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481324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future conditions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2745495" y="1090949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5645068" y="497477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</p:spTree>
    <p:extLst>
      <p:ext uri="{BB962C8B-B14F-4D97-AF65-F5344CB8AC3E}">
        <p14:creationId xmlns:p14="http://schemas.microsoft.com/office/powerpoint/2010/main" val="8610439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warmer, high CO</a:t>
            </a:r>
            <a:r>
              <a:rPr lang="en-US" baseline="-25000" dirty="0"/>
              <a:t>2</a:t>
            </a:r>
            <a:r>
              <a:rPr lang="en-US" dirty="0"/>
              <a:t> conditions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961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5264037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7247655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conditions?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31349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395FDE-F12A-6349-A524-9A9E7C1AF2F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FE0CEB-54CB-5649-889F-CB776138DBC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B06BA0-273F-8040-8D38-1DDE15B3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11885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56883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59880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480112" y="6488668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review)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D3CA4D-B224-524B-BC23-1FBDA5D30BAB}"/>
              </a:ext>
            </a:extLst>
          </p:cNvPr>
          <p:cNvSpPr/>
          <p:nvPr/>
        </p:nvSpPr>
        <p:spPr>
          <a:xfrm>
            <a:off x="1559169" y="2145323"/>
            <a:ext cx="2391508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6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24103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CA7FEB-EBAF-0640-8BAD-1D674A4F5280}"/>
              </a:ext>
            </a:extLst>
          </p:cNvPr>
          <p:cNvSpPr txBox="1"/>
          <p:nvPr/>
        </p:nvSpPr>
        <p:spPr>
          <a:xfrm>
            <a:off x="9481899" y="6488668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review)</a:t>
            </a:r>
          </a:p>
        </p:txBody>
      </p:sp>
    </p:spTree>
    <p:extLst>
      <p:ext uri="{BB962C8B-B14F-4D97-AF65-F5344CB8AC3E}">
        <p14:creationId xmlns:p14="http://schemas.microsoft.com/office/powerpoint/2010/main" val="34423612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81FFE-09DF-9744-A653-D40420FC02D7}"/>
              </a:ext>
            </a:extLst>
          </p:cNvPr>
          <p:cNvSpPr txBox="1"/>
          <p:nvPr/>
        </p:nvSpPr>
        <p:spPr>
          <a:xfrm>
            <a:off x="9477033" y="6488668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review)</a:t>
            </a:r>
          </a:p>
        </p:txBody>
      </p:sp>
    </p:spTree>
    <p:extLst>
      <p:ext uri="{BB962C8B-B14F-4D97-AF65-F5344CB8AC3E}">
        <p14:creationId xmlns:p14="http://schemas.microsoft.com/office/powerpoint/2010/main" val="11403405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D4D72-B123-604A-8AFE-C77907B15EF5}"/>
              </a:ext>
            </a:extLst>
          </p:cNvPr>
          <p:cNvSpPr txBox="1"/>
          <p:nvPr/>
        </p:nvSpPr>
        <p:spPr>
          <a:xfrm>
            <a:off x="9481899" y="6488668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review)</a:t>
            </a:r>
          </a:p>
        </p:txBody>
      </p:sp>
    </p:spTree>
    <p:extLst>
      <p:ext uri="{BB962C8B-B14F-4D97-AF65-F5344CB8AC3E}">
        <p14:creationId xmlns:p14="http://schemas.microsoft.com/office/powerpoint/2010/main" val="34370076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9655435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96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10015699" y="6488668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prep)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755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11893"/>
                </a:solidFill>
              </a:rPr>
              <a:t>C</a:t>
            </a:r>
            <a:r>
              <a:rPr lang="en-US" b="1" baseline="-25000" dirty="0">
                <a:solidFill>
                  <a:srgbClr val="011893"/>
                </a:solidFill>
              </a:rPr>
              <a:t>4</a:t>
            </a:r>
            <a:r>
              <a:rPr lang="en-US" b="1" dirty="0">
                <a:solidFill>
                  <a:srgbClr val="011893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011893"/>
                </a:solidFill>
              </a:rPr>
              <a:t>2</a:t>
            </a:r>
            <a:r>
              <a:rPr lang="en-US" b="1" dirty="0">
                <a:solidFill>
                  <a:srgbClr val="011893"/>
                </a:solidFill>
              </a:rPr>
              <a:t> environments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7579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4000" dirty="0"/>
              <a:t>Need to make sure our models allow for acclimation responses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069611" y="3081996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384359" y="4519896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Theory yields mechanistic insight about acclimation and associated feedbacks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B71D18-E965-9E48-949A-DBD000734DC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E3A443-B465-8643-B84C-8C53DC8D30F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516DF2-A406-BA49-B1F1-EA9C4E0A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forward: other ongoing and future research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239A595-7407-514A-A4AA-3DE5282F8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48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9855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forward: other ongoing and 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DCE7-B1AE-E247-94D7-1D533E5AE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11893"/>
                </a:solidFill>
              </a:rPr>
              <a:t>Herbarium specimens to examine acclimation over space and 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993385" y="6488668"/>
            <a:ext cx="219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Villeda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A885E3-413D-BA45-96E2-98A742AC98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860" y="2965317"/>
            <a:ext cx="3511827" cy="3511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CAAA09-5A1D-354E-884B-E53F9C2838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908" y="3438638"/>
            <a:ext cx="3420244" cy="25651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E9682C-DE46-6146-86C3-D86118C0B6C3}"/>
              </a:ext>
            </a:extLst>
          </p:cNvPr>
          <p:cNvSpPr txBox="1"/>
          <p:nvPr/>
        </p:nvSpPr>
        <p:spPr>
          <a:xfrm>
            <a:off x="8759687" y="5438299"/>
            <a:ext cx="34323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Plants increased leaf N investment with elevation. This response was predicted by acclimation theory.</a:t>
            </a:r>
          </a:p>
        </p:txBody>
      </p:sp>
    </p:spTree>
    <p:extLst>
      <p:ext uri="{BB962C8B-B14F-4D97-AF65-F5344CB8AC3E}">
        <p14:creationId xmlns:p14="http://schemas.microsoft.com/office/powerpoint/2010/main" val="20947938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forward: other ongoing and 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DCE7-B1AE-E247-94D7-1D533E5AE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11893"/>
                </a:solidFill>
              </a:rPr>
              <a:t>Symbioses as modifiers of plant economics under variable conditions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5AE128-7AED-F54D-84D0-15C2884DADED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9AFF7-C2CA-5D45-A5A7-C30A532B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78" y="3014698"/>
            <a:ext cx="7665279" cy="3473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73C07-B941-784C-9B75-E6336079CD68}"/>
              </a:ext>
            </a:extLst>
          </p:cNvPr>
          <p:cNvSpPr txBox="1"/>
          <p:nvPr/>
        </p:nvSpPr>
        <p:spPr>
          <a:xfrm>
            <a:off x="8370957" y="5224820"/>
            <a:ext cx="3554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Soybean (right panel) economics are much less responsive to soil nitrogen than cotton (left panel)</a:t>
            </a:r>
          </a:p>
        </p:txBody>
      </p:sp>
    </p:spTree>
    <p:extLst>
      <p:ext uri="{BB962C8B-B14F-4D97-AF65-F5344CB8AC3E}">
        <p14:creationId xmlns:p14="http://schemas.microsoft.com/office/powerpoint/2010/main" val="17422488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forward: other ongoing and 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DCE7-B1AE-E247-94D7-1D533E5AE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11893"/>
                </a:solidFill>
              </a:rPr>
              <a:t>Impacts of allelopathic invaders on leaf economics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78597-A984-CD40-A6FD-CDBBA3DCAB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5" y="2618137"/>
            <a:ext cx="5587724" cy="2163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DDC48-8AD3-A841-9AC3-020BCF92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789" y="3161881"/>
            <a:ext cx="2918187" cy="2786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44D25-3EA2-7846-84E7-C324585B9AEF}"/>
              </a:ext>
            </a:extLst>
          </p:cNvPr>
          <p:cNvSpPr txBox="1"/>
          <p:nvPr/>
        </p:nvSpPr>
        <p:spPr>
          <a:xfrm>
            <a:off x="8617976" y="4781694"/>
            <a:ext cx="3574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Allelopathic invasion (gold) increased photosynthetic N use efficiency of native plants. This response was predicted by acclimation theory.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D0BF7A-DEB6-0D42-82B8-A59EE05897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604" y="5055697"/>
            <a:ext cx="1074728" cy="143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796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forward: other ongoing and 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DCE7-B1AE-E247-94D7-1D533E5AE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11893"/>
                </a:solidFill>
              </a:rPr>
              <a:t>The role of acclimation for ecosystem feedbacks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6A7055E-D07E-5345-8044-CFB4DF0C1B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100" y="2979507"/>
            <a:ext cx="2635259" cy="3878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80B6B8-33EF-1C48-A77B-DDD7C3C11BF0}"/>
              </a:ext>
            </a:extLst>
          </p:cNvPr>
          <p:cNvSpPr txBox="1"/>
          <p:nvPr/>
        </p:nvSpPr>
        <p:spPr>
          <a:xfrm>
            <a:off x="3608359" y="5289615"/>
            <a:ext cx="3326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If plant demand for leaf nutrients decreases under elevated CO</a:t>
            </a:r>
            <a:r>
              <a:rPr lang="en-US" sz="1400" baseline="-25000" dirty="0"/>
              <a:t>2 </a:t>
            </a:r>
            <a:r>
              <a:rPr lang="en-US" sz="1400" dirty="0"/>
              <a:t>(grey line), this could reduce belowground carbon allocation and soil respiration per NPP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572936-0C84-614F-8CDC-444FB3AA3196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9554" y="2858087"/>
            <a:ext cx="4855616" cy="345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860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forward: other ongoing and 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DCE7-B1AE-E247-94D7-1D533E5AE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11893"/>
                </a:solidFill>
              </a:rPr>
              <a:t>Land management modifications of plant-atmosphere feedbacks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631812" y="6488668"/>
            <a:ext cx="256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McNellis</a:t>
            </a:r>
            <a:r>
              <a:rPr lang="en-US" dirty="0"/>
              <a:t> et al. (in review)</a:t>
            </a: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1B3732C-A608-DE41-992B-757EEA214659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08" y="3226513"/>
            <a:ext cx="4756495" cy="295045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2C4CFD08-2D81-8142-ADAE-F5973DA9CE63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103" y="3163292"/>
            <a:ext cx="4858415" cy="3013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4B3259-DDD5-4E40-A016-ECF1D04DC2CA}"/>
              </a:ext>
            </a:extLst>
          </p:cNvPr>
          <p:cNvSpPr txBox="1"/>
          <p:nvPr/>
        </p:nvSpPr>
        <p:spPr>
          <a:xfrm>
            <a:off x="9896517" y="4901655"/>
            <a:ext cx="2295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Cover crop implementation increases latent heat flux (left) and albedo (right) as compared to fallow fields.</a:t>
            </a:r>
          </a:p>
        </p:txBody>
      </p:sp>
    </p:spTree>
    <p:extLst>
      <p:ext uri="{BB962C8B-B14F-4D97-AF65-F5344CB8AC3E}">
        <p14:creationId xmlns:p14="http://schemas.microsoft.com/office/powerpoint/2010/main" val="12235258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775071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Presentation available at:</a:t>
            </a:r>
          </a:p>
          <a:p>
            <a:r>
              <a:rPr lang="en-US" sz="2400" dirty="0" err="1"/>
              <a:t>www.github.com</a:t>
            </a:r>
            <a:r>
              <a:rPr lang="en-US" sz="2400" dirty="0"/>
              <a:t>/</a:t>
            </a:r>
            <a:r>
              <a:rPr lang="en-US" sz="2400" dirty="0" err="1"/>
              <a:t>SmithEcophysLab</a:t>
            </a:r>
            <a:r>
              <a:rPr lang="en-US" sz="2400" dirty="0"/>
              <a:t>/seminar/2021_michigan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420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2760</Words>
  <Application>Microsoft Macintosh PowerPoint</Application>
  <PresentationFormat>Widescreen</PresentationFormat>
  <Paragraphs>302</Paragraphs>
  <Slides>85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Calibri</vt:lpstr>
      <vt:lpstr>Calibri Light</vt:lpstr>
      <vt:lpstr>Mangal</vt:lpstr>
      <vt:lpstr>Office Theme</vt:lpstr>
      <vt:lpstr>Plants aren’t dumb Using optimality theory to understand big questions in plant ecophysiology</vt:lpstr>
      <vt:lpstr>Acknowledgements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In other words: plants impact ecosystem services…</vt:lpstr>
      <vt:lpstr>…including climate!</vt:lpstr>
      <vt:lpstr>…including climate!</vt:lpstr>
      <vt:lpstr>Photosynthesis is important!</vt:lpstr>
      <vt:lpstr>Photosynthesis is important!</vt:lpstr>
      <vt:lpstr>Photosynthesis is important!</vt:lpstr>
      <vt:lpstr>But predictions are uncertain!</vt:lpstr>
      <vt:lpstr>But predictions are uncertain!</vt:lpstr>
      <vt:lpstr>Theoretical models for photosynthesis exist</vt:lpstr>
      <vt:lpstr>These produce short term responses that match data</vt:lpstr>
      <vt:lpstr>Long-term responses can differ from short-term responses due to acclimation</vt:lpstr>
      <vt:lpstr>Long-term responses can differ from short-term responses due to acclimation</vt:lpstr>
      <vt:lpstr>Plants acclimate to environmental conditions</vt:lpstr>
      <vt:lpstr>Long-term responses can differ from short-term responses due to acclimation</vt:lpstr>
      <vt:lpstr>Acclimation is ubiquitous and well known…</vt:lpstr>
      <vt:lpstr>…and can impact carbon cycling and climate…</vt:lpstr>
      <vt:lpstr>…but the mechanisms underlying photosynthetic acclimation are not well known</vt:lpstr>
      <vt:lpstr>Solution: A testable, theoretical model!</vt:lpstr>
      <vt:lpstr>Optimization: Least cost theory</vt:lpstr>
      <vt:lpstr>Least cost theory</vt:lpstr>
      <vt:lpstr>PowerPoint Presentation</vt:lpstr>
      <vt:lpstr>Ok, great, but now what?</vt:lpstr>
      <vt:lpstr>We can use the theory as a null model to explore acclimation mechanisms</vt:lpstr>
      <vt:lpstr>Let’s tackle some big questions in plant ecophysiology!</vt:lpstr>
      <vt:lpstr>Question 1: Is photosynthesis optimized to the environment?</vt:lpstr>
      <vt:lpstr>Global Vcmax dataset</vt:lpstr>
      <vt:lpstr>PowerPoint Presentation</vt:lpstr>
      <vt:lpstr>PowerPoint Presentation</vt:lpstr>
      <vt:lpstr>Question 1: Is photosynthesis optimized to the environment?  YES! Photosynthesis acclimates spatially as expected from optimization</vt:lpstr>
      <vt:lpstr>Question 2: Does photosynthesis respond to soil nutrients?</vt:lpstr>
      <vt:lpstr>Two options from theory</vt:lpstr>
      <vt:lpstr>Two options from theory</vt:lpstr>
      <vt:lpstr>Let’s test it experimentally</vt:lpstr>
      <vt:lpstr>PowerPoint Presentation</vt:lpstr>
      <vt:lpstr>PowerPoint Presentation</vt:lpstr>
      <vt:lpstr>Leaf area, but not photosynthesis increases with N addition</vt:lpstr>
      <vt:lpstr>But do greenhouse experiments translate to the field?</vt:lpstr>
      <vt:lpstr>PowerPoint Presentation</vt:lpstr>
      <vt:lpstr>Globally, soil N addition has little impact on leaf N relative to plant traits (*) and the environment (†)</vt:lpstr>
      <vt:lpstr>Climate and leaf traits alone can predict leaf N globally</vt:lpstr>
      <vt:lpstr>Two options from theory</vt:lpstr>
      <vt:lpstr>Two options from theory</vt:lpstr>
      <vt:lpstr>Is plant allocation to leaf N dependent on allocation to biomass?</vt:lpstr>
      <vt:lpstr>To see a leaf N response to soil N there must be (1) added investment to leaves and (2) small investment to biomass</vt:lpstr>
      <vt:lpstr>Question 2: Does photosynthesis respond to soil nutrients?  Generally no, plants respond to added nutrients by increasing leaf area, but this is complicated by whole-plant allocation decisions</vt:lpstr>
      <vt:lpstr>Question 3: What does acclimation mean for future conditions?</vt:lpstr>
      <vt:lpstr>Photosynthetic traits change with future conditions in ways expected from optimization</vt:lpstr>
      <vt:lpstr>This generally suggests lower nitrogen demand under warmer, high CO2 conditions</vt:lpstr>
      <vt:lpstr>Let’s run a model out into the future!</vt:lpstr>
      <vt:lpstr>Photosynthesis increases in future</vt:lpstr>
      <vt:lpstr>Photosynthesis increases in future  (at lower nutrient use)</vt:lpstr>
      <vt:lpstr>Need to rethink nutrient limitation in models?</vt:lpstr>
      <vt:lpstr>Question 3: What does acclimation mean for future conditions?  Photosynthesis will increase and per-leaf-area nutrient use will decrease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Conclusions</vt:lpstr>
      <vt:lpstr>Conclusions</vt:lpstr>
      <vt:lpstr>Conclusions</vt:lpstr>
      <vt:lpstr>Looking forward: other ongoing and future research</vt:lpstr>
      <vt:lpstr>Looking forward: other ongoing and future research</vt:lpstr>
      <vt:lpstr>Looking forward: other ongoing and future research</vt:lpstr>
      <vt:lpstr>Looking forward: other ongoing and future research</vt:lpstr>
      <vt:lpstr>Looking forward: other ongoing and future research</vt:lpstr>
      <vt:lpstr>Looking forward: other ongoing and future research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Nick Smith</cp:lastModifiedBy>
  <cp:revision>238</cp:revision>
  <cp:lastPrinted>2019-07-23T15:57:34Z</cp:lastPrinted>
  <dcterms:created xsi:type="dcterms:W3CDTF">2019-07-15T15:11:58Z</dcterms:created>
  <dcterms:modified xsi:type="dcterms:W3CDTF">2021-11-28T18:49:01Z</dcterms:modified>
</cp:coreProperties>
</file>